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5" r:id="rId12"/>
    <p:sldId id="264" r:id="rId13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46" y="-25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286160" y="0"/>
            <a:ext cx="69840" cy="514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4358520" y="0"/>
            <a:ext cx="3850560" cy="5140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wscope/ethv1_term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3160" cy="21441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lang="en-US" sz="4000" b="1" strike="noStrike" spc="-1" dirty="0">
              <a:solidFill>
                <a:srgbClr val="7030A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lang="en-US" sz="2800" b="1" strike="noStrike" spc="-1" dirty="0">
                <a:solidFill>
                  <a:srgbClr val="FFC000"/>
                </a:solidFill>
                <a:latin typeface="Playfair Display"/>
                <a:ea typeface="Playfair Display"/>
              </a:rPr>
              <a:t>Open source </a:t>
            </a:r>
            <a:r>
              <a:rPr lang="en-US" sz="2800" b="1" spc="-1" dirty="0" smtClean="0">
                <a:solidFill>
                  <a:srgbClr val="FFC000"/>
                </a:solidFill>
                <a:latin typeface="Playfair Display"/>
                <a:ea typeface="Playfair Display"/>
              </a:rPr>
              <a:t>Linux/Windows</a:t>
            </a:r>
            <a:endParaRPr lang="en-US" sz="2800" b="1" strike="noStrike" spc="-1" dirty="0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8200" cy="12031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Easy Ethernet&lt;&gt;Serial Bridge&lt;&gt;I2C&lt;&gt;RS485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lang="en-US" sz="1400" b="1" strike="noStrike" spc="-1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lang="en-US" sz="14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73030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DejaVu Sans"/>
              </a:rPr>
              <a:t>. 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  <a:ea typeface="DejaVu Sans"/>
              </a:rPr>
              <a:t>(Bootloader so reliable it we prefer to use bootloader over programmer)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smtClean="0">
                <a:solidFill>
                  <a:srgbClr val="000000"/>
                </a:solidFill>
                <a:latin typeface="Playfair Display"/>
                <a:ea typeface="Playfair Display"/>
              </a:rPr>
              <a:t>Number </a:t>
            </a: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of quantities board are contingent on ordered quantity ( Lead time may change schedule of delivery)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440" cy="363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4.nRF24L01 SPI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interface with 2x4 onboard header with library.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7.Sample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opensource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Qt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(Windows/Linux), WPF (Windows).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86"/>
          <p:cNvPicPr/>
          <p:nvPr/>
        </p:nvPicPr>
        <p:blipFill>
          <a:blip r:embed="rId2"/>
          <a:stretch/>
        </p:blipFill>
        <p:spPr>
          <a:xfrm>
            <a:off x="929880" y="1105200"/>
            <a:ext cx="5013360" cy="3923640"/>
          </a:xfrm>
          <a:prstGeom prst="rect">
            <a:avLst/>
          </a:prstGeom>
          <a:ln>
            <a:noFill/>
          </a:ln>
        </p:spPr>
      </p:pic>
      <p:pic>
        <p:nvPicPr>
          <p:cNvPr id="84" name="Picture 2"/>
          <p:cNvPicPr/>
          <p:nvPr/>
        </p:nvPicPr>
        <p:blipFill>
          <a:blip r:embed="rId3"/>
          <a:stretch/>
        </p:blipFill>
        <p:spPr>
          <a:xfrm>
            <a:off x="6042960" y="1005840"/>
            <a:ext cx="2682360" cy="393156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338760" y="20952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lang="en-US" sz="2000" b="0" strike="noStrike" spc="-1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lang="en-US" sz="3000" b="0" strike="noStrike" spc="-1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295280" y="2520360"/>
            <a:ext cx="7125120" cy="63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 dirty="0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lang="en-US" sz="4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lang="en-US" sz="3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lang="en-US" sz="18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 Credit card size board just like raspberry PI, it may be accommodated in raspberry PI enclosure. (Middle PIN Ground)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491040" y="3078360"/>
            <a:ext cx="1167480" cy="4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lang="en-US" sz="1400" b="0" strike="noStrike" spc="-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491040" y="3705840"/>
            <a:ext cx="948240" cy="4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lang="en-US" sz="1400" b="0" strike="noStrike" spc="-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1941342" y="4895280"/>
            <a:ext cx="2201538" cy="23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9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93" name="CustomShape 7"/>
          <p:cNvSpPr/>
          <p:nvPr/>
        </p:nvSpPr>
        <p:spPr>
          <a:xfrm>
            <a:off x="7740360" y="3596400"/>
            <a:ext cx="1295280" cy="31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95" name="CustomShape 9"/>
          <p:cNvSpPr/>
          <p:nvPr/>
        </p:nvSpPr>
        <p:spPr>
          <a:xfrm>
            <a:off x="4788360" y="1756523"/>
            <a:ext cx="602640" cy="22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6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lang="en-US" sz="600" b="0" strike="noStrike" spc="-1" dirty="0">
              <a:latin typeface="Arial"/>
            </a:endParaRPr>
          </a:p>
        </p:txBody>
      </p:sp>
      <p:sp>
        <p:nvSpPr>
          <p:cNvPr id="96" name="CustomShape 10"/>
          <p:cNvSpPr/>
          <p:nvPr/>
        </p:nvSpPr>
        <p:spPr>
          <a:xfrm>
            <a:off x="3963240" y="1643082"/>
            <a:ext cx="865080" cy="32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97" name="CustomShape 11"/>
          <p:cNvSpPr/>
          <p:nvPr/>
        </p:nvSpPr>
        <p:spPr>
          <a:xfrm>
            <a:off x="2402280" y="1581150"/>
            <a:ext cx="879120" cy="4449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0" name="CustomShape 14"/>
          <p:cNvSpPr/>
          <p:nvPr/>
        </p:nvSpPr>
        <p:spPr>
          <a:xfrm>
            <a:off x="5252482" y="4870440"/>
            <a:ext cx="1757917" cy="25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01" name="CustomShape 15"/>
          <p:cNvSpPr/>
          <p:nvPr/>
        </p:nvSpPr>
        <p:spPr>
          <a:xfrm>
            <a:off x="5391720" y="4619520"/>
            <a:ext cx="233640" cy="230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16"/>
          <p:cNvSpPr/>
          <p:nvPr/>
        </p:nvSpPr>
        <p:spPr>
          <a:xfrm>
            <a:off x="1218600" y="4516200"/>
            <a:ext cx="979920" cy="35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5" name="CustomShape 19"/>
          <p:cNvSpPr/>
          <p:nvPr/>
        </p:nvSpPr>
        <p:spPr>
          <a:xfrm>
            <a:off x="7123680" y="2087280"/>
            <a:ext cx="1350360" cy="66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 err="1">
                <a:solidFill>
                  <a:srgbClr val="FF0000"/>
                </a:solidFill>
                <a:latin typeface="Arial"/>
                <a:ea typeface="Arial"/>
              </a:rPr>
              <a:t>Wiegand</a:t>
            </a: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 Emulator/Reader</a:t>
            </a:r>
            <a:endParaRPr lang="en-US" sz="1200" b="0" strike="noStrike" spc="-1" dirty="0">
              <a:latin typeface="Arial"/>
            </a:endParaRPr>
          </a:p>
        </p:txBody>
      </p:sp>
      <p:pic>
        <p:nvPicPr>
          <p:cNvPr id="106" name="Picture 4"/>
          <p:cNvPicPr/>
          <p:nvPr/>
        </p:nvPicPr>
        <p:blipFill>
          <a:blip r:embed="rId2"/>
          <a:stretch/>
        </p:blipFill>
        <p:spPr>
          <a:xfrm>
            <a:off x="2402280" y="2040120"/>
            <a:ext cx="4226400" cy="2794680"/>
          </a:xfrm>
          <a:prstGeom prst="rect">
            <a:avLst/>
          </a:prstGeom>
          <a:ln>
            <a:noFill/>
          </a:ln>
        </p:spPr>
      </p:pic>
      <p:sp>
        <p:nvSpPr>
          <p:cNvPr id="107" name="CustomShape 20"/>
          <p:cNvSpPr/>
          <p:nvPr/>
        </p:nvSpPr>
        <p:spPr>
          <a:xfrm>
            <a:off x="3198060" y="1611041"/>
            <a:ext cx="944820" cy="2468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8" name="CustomShape 21"/>
          <p:cNvSpPr/>
          <p:nvPr/>
        </p:nvSpPr>
        <p:spPr>
          <a:xfrm>
            <a:off x="3886200" y="4845240"/>
            <a:ext cx="1341000" cy="25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09" name="CustomShape 22"/>
          <p:cNvSpPr/>
          <p:nvPr/>
        </p:nvSpPr>
        <p:spPr>
          <a:xfrm flipV="1">
            <a:off x="5227200" y="4466880"/>
            <a:ext cx="2087280" cy="7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3"/>
          <p:cNvSpPr/>
          <p:nvPr/>
        </p:nvSpPr>
        <p:spPr>
          <a:xfrm>
            <a:off x="6271200" y="2266920"/>
            <a:ext cx="972720" cy="7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24"/>
          <p:cNvSpPr/>
          <p:nvPr/>
        </p:nvSpPr>
        <p:spPr>
          <a:xfrm>
            <a:off x="7336800" y="4248000"/>
            <a:ext cx="1350360" cy="37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0" strike="noStrike" spc="-1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12" name="CustomShape 25"/>
          <p:cNvSpPr/>
          <p:nvPr/>
        </p:nvSpPr>
        <p:spPr>
          <a:xfrm>
            <a:off x="5391000" y="1702038"/>
            <a:ext cx="729360" cy="31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lang="en-US" sz="1200" b="1" strike="noStrike" spc="-1" dirty="0">
              <a:latin typeface="Arial"/>
            </a:endParaRPr>
          </a:p>
        </p:txBody>
      </p:sp>
      <p:sp>
        <p:nvSpPr>
          <p:cNvPr id="113" name="CustomShape 26"/>
          <p:cNvSpPr/>
          <p:nvPr/>
        </p:nvSpPr>
        <p:spPr>
          <a:xfrm flipV="1">
            <a:off x="4515840" y="2751840"/>
            <a:ext cx="2798640" cy="4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7"/>
          <p:cNvSpPr/>
          <p:nvPr/>
        </p:nvSpPr>
        <p:spPr>
          <a:xfrm>
            <a:off x="7301520" y="2596320"/>
            <a:ext cx="1295280" cy="44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FTDI Like TTL UART Header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15" name="CustomShape 28"/>
          <p:cNvSpPr/>
          <p:nvPr/>
        </p:nvSpPr>
        <p:spPr>
          <a:xfrm>
            <a:off x="7273800" y="3091320"/>
            <a:ext cx="1350360" cy="37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16" name="CustomShape 29"/>
          <p:cNvSpPr/>
          <p:nvPr/>
        </p:nvSpPr>
        <p:spPr>
          <a:xfrm flipV="1">
            <a:off x="6546600" y="3276360"/>
            <a:ext cx="789480" cy="109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30"/>
          <p:cNvSpPr/>
          <p:nvPr/>
        </p:nvSpPr>
        <p:spPr>
          <a:xfrm flipV="1">
            <a:off x="6436080" y="3808440"/>
            <a:ext cx="1411920" cy="173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31"/>
          <p:cNvSpPr/>
          <p:nvPr/>
        </p:nvSpPr>
        <p:spPr>
          <a:xfrm flipH="1">
            <a:off x="1523160" y="3078360"/>
            <a:ext cx="1370880" cy="202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32"/>
          <p:cNvSpPr/>
          <p:nvPr/>
        </p:nvSpPr>
        <p:spPr>
          <a:xfrm flipH="1" flipV="1">
            <a:off x="1218600" y="3908160"/>
            <a:ext cx="1573920" cy="165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CustomShape 33"/>
          <p:cNvSpPr/>
          <p:nvPr/>
        </p:nvSpPr>
        <p:spPr>
          <a:xfrm flipH="1">
            <a:off x="2089440" y="4248000"/>
            <a:ext cx="1566720" cy="464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34"/>
          <p:cNvSpPr/>
          <p:nvPr/>
        </p:nvSpPr>
        <p:spPr>
          <a:xfrm>
            <a:off x="4419720" y="4619520"/>
            <a:ext cx="45000" cy="351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35"/>
          <p:cNvSpPr/>
          <p:nvPr/>
        </p:nvSpPr>
        <p:spPr>
          <a:xfrm>
            <a:off x="4952880" y="4504680"/>
            <a:ext cx="273600" cy="466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228600" y="28584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3"/>
          <p:cNvSpPr/>
          <p:nvPr/>
        </p:nvSpPr>
        <p:spPr>
          <a:xfrm>
            <a:off x="7625880" y="4425480"/>
            <a:ext cx="14745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4"/>
          <p:cNvSpPr/>
          <p:nvPr/>
        </p:nvSpPr>
        <p:spPr>
          <a:xfrm>
            <a:off x="938520" y="1014480"/>
            <a:ext cx="7264440" cy="363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4.Qt4.8 RS485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HalfDuplex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/Full Duplex Example.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6. </a:t>
            </a:r>
            <a:r>
              <a:rPr lang="en-US" sz="1800" b="0" strike="noStrike" spc="-1" dirty="0" err="1" smtClean="0">
                <a:solidFill>
                  <a:srgbClr val="000000"/>
                </a:solidFill>
                <a:latin typeface="Arial"/>
                <a:ea typeface="DejaVu Sans"/>
              </a:rPr>
              <a:t>Wiegand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Emulator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11760" y="8928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58200" y="662040"/>
            <a:ext cx="8517960" cy="437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8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129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960" cy="44028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3200400" y="1581120"/>
            <a:ext cx="91414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1" name="Table 4"/>
          <p:cNvGraphicFramePr/>
          <p:nvPr/>
        </p:nvGraphicFramePr>
        <p:xfrm>
          <a:off x="838080" y="1352520"/>
          <a:ext cx="7543440" cy="308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9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32" name="Picture 4"/>
          <p:cNvPicPr/>
          <p:nvPr/>
        </p:nvPicPr>
        <p:blipFill>
          <a:blip r:embed="rId3"/>
          <a:stretch/>
        </p:blipFill>
        <p:spPr>
          <a:xfrm>
            <a:off x="6059880" y="631440"/>
            <a:ext cx="981000" cy="64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311760" y="8928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58200" y="662040"/>
            <a:ext cx="8517960" cy="437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5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960" cy="440280"/>
          </a:xfrm>
          <a:prstGeom prst="rect">
            <a:avLst/>
          </a:prstGeom>
          <a:ln>
            <a:noFill/>
          </a:ln>
        </p:spPr>
      </p:pic>
      <p:sp>
        <p:nvSpPr>
          <p:cNvPr id="136" name="CustomShape 3"/>
          <p:cNvSpPr/>
          <p:nvPr/>
        </p:nvSpPr>
        <p:spPr>
          <a:xfrm>
            <a:off x="3200400" y="1581120"/>
            <a:ext cx="91414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7" name="Table 4"/>
          <p:cNvGraphicFramePr/>
          <p:nvPr/>
        </p:nvGraphicFramePr>
        <p:xfrm>
          <a:off x="1219320" y="1253520"/>
          <a:ext cx="7162560" cy="263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9" name="CustomShape 5"/>
          <p:cNvSpPr/>
          <p:nvPr/>
        </p:nvSpPr>
        <p:spPr>
          <a:xfrm>
            <a:off x="990720" y="3943440"/>
            <a:ext cx="7464960" cy="301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1400" b="0" strike="noStrike" spc="-1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lang="en-US" sz="14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https://github.com/iwscope/ethv1_term</a:t>
            </a:r>
            <a:r>
              <a:rPr lang="en-US" sz="1400" b="0" strike="noStrike" spc="-1">
                <a:solidFill>
                  <a:srgbClr val="EB1E95"/>
                </a:solidFill>
                <a:latin typeface="Arial"/>
                <a:ea typeface="Arial"/>
              </a:rPr>
              <a:t> with board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9" name="Picture 4"/>
          <p:cNvPicPr/>
          <p:nvPr/>
        </p:nvPicPr>
        <p:blipFill>
          <a:blip r:embed="rId4"/>
          <a:stretch/>
        </p:blipFill>
        <p:spPr>
          <a:xfrm>
            <a:off x="6141720" y="732210"/>
            <a:ext cx="874320" cy="49251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14760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endParaRPr lang="en-US" sz="1200" b="0" strike="noStrike" spc="-1" dirty="0">
              <a:latin typeface="Arial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90" y="831850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WPF Sample (Open source)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endParaRPr lang="en-US" sz="1200" b="0" strike="noStrike" spc="-1" dirty="0">
              <a:latin typeface="Arial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078230"/>
            <a:ext cx="5105400" cy="3855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19415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375</TotalTime>
  <Words>568</Words>
  <Application>Microsoft Office PowerPoint</Application>
  <PresentationFormat>On-screen Show (16:9)</PresentationFormat>
  <Paragraphs>125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Task Prototype System V1</dc:title>
  <dc:subject/>
  <dc:creator>vs</dc:creator>
  <dc:description/>
  <cp:lastModifiedBy>vs</cp:lastModifiedBy>
  <cp:revision>65</cp:revision>
  <dcterms:modified xsi:type="dcterms:W3CDTF">2017-12-03T16:50:28Z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